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012" r:id="rId1"/>
  </p:sldMasterIdLst>
  <p:notesMasterIdLst>
    <p:notesMasterId r:id="rId34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85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58" r:id="rId26"/>
    <p:sldId id="280" r:id="rId27"/>
    <p:sldId id="281" r:id="rId28"/>
    <p:sldId id="282" r:id="rId29"/>
    <p:sldId id="286" r:id="rId30"/>
    <p:sldId id="283" r:id="rId31"/>
    <p:sldId id="284" r:id="rId32"/>
    <p:sldId id="287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DA392E2-166D-49FD-839E-1E57E6CCBEC9}">
  <a:tblStyle styleId="{9DA392E2-166D-49FD-839E-1E57E6CCBEC9}" styleName="Table_0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168" y="-10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g>
</file>

<file path=ppt/media/image42.jpg>
</file>

<file path=ppt/media/image43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36679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6" name="Shape 2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599" y="1295401"/>
            <a:ext cx="10970684" cy="1927225"/>
          </a:xfrm>
        </p:spPr>
        <p:txBody>
          <a:bodyPr tIns="0" bIns="0" anchor="b" anchorCtr="0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599" y="3307976"/>
            <a:ext cx="10970684" cy="1066800"/>
          </a:xfrm>
        </p:spPr>
        <p:txBody>
          <a:bodyPr tIns="0" bIns="0"/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057091" y="5804647"/>
            <a:ext cx="36698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1"/>
            <a:ext cx="4679577" cy="2209800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05600" y="273051"/>
            <a:ext cx="4876800" cy="585311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649071"/>
            <a:ext cx="4679577" cy="3388192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5234" y="381001"/>
            <a:ext cx="4847167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35234" y="2649071"/>
            <a:ext cx="4847167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04800" y="1143000"/>
            <a:ext cx="5689600" cy="4267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5234" y="381001"/>
            <a:ext cx="4847167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35234" y="2649071"/>
            <a:ext cx="4847167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320800" y="2590800"/>
            <a:ext cx="4673600" cy="3505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3306234" y="1260475"/>
            <a:ext cx="1672167" cy="12541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359834" y="762000"/>
            <a:ext cx="2789767" cy="20923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1" y="2568389"/>
            <a:ext cx="10970684" cy="3468875"/>
          </a:xfrm>
        </p:spPr>
        <p:txBody>
          <a:bodyPr vert="eaVert"/>
          <a:lstStyle>
            <a:lvl5pPr>
              <a:defRPr/>
            </a:lvl5pPr>
            <a:lvl6pPr marL="1719072">
              <a:defRPr/>
            </a:lvl6pPr>
            <a:lvl7pPr marL="1719072">
              <a:defRPr/>
            </a:lvl7pPr>
            <a:lvl8pPr marL="1719072">
              <a:defRPr/>
            </a:lvl8pPr>
            <a:lvl9pPr marL="1719072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274639"/>
            <a:ext cx="2032000" cy="5851525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416859"/>
            <a:ext cx="8026400" cy="561564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36695"/>
            <a:ext cx="8534400" cy="1362075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5200" y="3609696"/>
            <a:ext cx="6908801" cy="1500187"/>
          </a:xfrm>
        </p:spPr>
        <p:txBody>
          <a:bodyPr anchor="t" anchorCtr="0"/>
          <a:lstStyle>
            <a:lvl1pPr marL="0" indent="0" algn="r">
              <a:spcBef>
                <a:spcPts val="300"/>
              </a:spcBef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651999" y="6356351"/>
            <a:ext cx="192828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057091" y="5804647"/>
            <a:ext cx="36698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7552" y="2784475"/>
            <a:ext cx="5023104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9671" y="2784475"/>
            <a:ext cx="5023104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tabLst/>
              <a:defRPr sz="1600"/>
            </a:lvl6pPr>
            <a:lvl7pPr marL="2173288" indent="-227013">
              <a:tabLst/>
              <a:defRPr sz="1600"/>
            </a:lvl7pPr>
            <a:lvl8pPr marL="2398713" indent="-227013">
              <a:tabLst/>
              <a:defRPr sz="1600"/>
            </a:lvl8pPr>
            <a:lvl9pPr marL="2625725" indent="-227013">
              <a:tabLst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2232211"/>
            <a:ext cx="5023104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7552" y="3160060"/>
            <a:ext cx="5023104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5437" y="2232211"/>
            <a:ext cx="5023104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5437" y="3160060"/>
            <a:ext cx="5023104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2784475"/>
            <a:ext cx="10208683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1016000" y="4497070"/>
            <a:ext cx="10208683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1344" y="2784475"/>
            <a:ext cx="5023104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6181344" y="4497070"/>
            <a:ext cx="5023104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987552" y="2784475"/>
            <a:ext cx="5023104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1344" y="2784475"/>
            <a:ext cx="5023104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6181344" y="4497070"/>
            <a:ext cx="5023104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986367" y="2784475"/>
            <a:ext cx="5023104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986367" y="4497070"/>
            <a:ext cx="5023104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45141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6367" y="2770095"/>
            <a:ext cx="10217152" cy="326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719484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40400" y="6356351"/>
            <a:ext cx="711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  <p:sldLayoutId id="2147484024" r:id="rId12"/>
    <p:sldLayoutId id="2147484025" r:id="rId13"/>
    <p:sldLayoutId id="2147484026" r:id="rId14"/>
    <p:sldLayoutId id="2147484027" r:id="rId15"/>
    <p:sldLayoutId id="2147484028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SzPct val="90000"/>
        <a:buFont typeface="Wingdings" pitchFamily="2" charset="2"/>
        <a:buChar char="S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4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4" Type="http://schemas.openxmlformats.org/officeDocument/2006/relationships/image" Target="../media/image4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5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ECE411 Practicum Project Presentation</a:t>
            </a:r>
            <a:br>
              <a:rPr lang="en-US" sz="5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Team#14</a:t>
            </a:r>
            <a:br>
              <a:rPr lang="en-US" sz="5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44546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Kam</a:t>
            </a:r>
            <a:r>
              <a:rPr lang="en-US" sz="24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Robertson</a:t>
            </a:r>
            <a:endParaRPr lang="en-US" sz="245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Kyle Johnson</a:t>
            </a:r>
            <a:endParaRPr lang="en-US" sz="2450" dirty="0">
              <a:sym typeface="Calibri"/>
            </a:endParaRPr>
          </a:p>
          <a:p>
            <a:pPr marL="0" marR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Saly Hakkoum</a:t>
            </a:r>
          </a:p>
          <a:p>
            <a:pPr marL="0" marR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Brian </a:t>
            </a:r>
            <a:r>
              <a:rPr lang="en-US" sz="24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Dunn</a:t>
            </a:r>
          </a:p>
          <a:p>
            <a:pPr marL="0" marR="0" lvl="0" indent="0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December 7, 2016</a:t>
            </a:r>
          </a:p>
          <a:p>
            <a:pPr marL="0" marR="0" lvl="0" indent="0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Revision </a:t>
            </a:r>
            <a:r>
              <a:rPr lang="en-US" sz="24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3.0</a:t>
            </a:r>
            <a:endParaRPr lang="en-US" sz="24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679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(system visual)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600" dirty="0">
                <a:solidFill>
                  <a:srgbClr val="000000"/>
                </a:solidFill>
                <a:latin typeface="Calibri"/>
                <a:cs typeface="Calibri"/>
              </a:rPr>
              <a:t>Modern </a:t>
            </a:r>
            <a:r>
              <a:rPr lang="en-US" sz="2600" dirty="0" err="1">
                <a:solidFill>
                  <a:srgbClr val="000000"/>
                </a:solidFill>
                <a:latin typeface="Calibri"/>
                <a:cs typeface="Calibri"/>
              </a:rPr>
              <a:t>leds</a:t>
            </a:r>
            <a:r>
              <a:rPr lang="en-US" sz="2600" dirty="0">
                <a:solidFill>
                  <a:srgbClr val="000000"/>
                </a:solidFill>
                <a:latin typeface="Calibri"/>
                <a:cs typeface="Calibri"/>
              </a:rPr>
              <a:t> are very efficient 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600" dirty="0">
                <a:solidFill>
                  <a:srgbClr val="000000"/>
                </a:solidFill>
                <a:latin typeface="Calibri"/>
                <a:cs typeface="Calibri"/>
              </a:rPr>
              <a:t>led resistor values figuring the led to be a 5 </a:t>
            </a:r>
            <a:r>
              <a:rPr lang="en-US" sz="2600" dirty="0" err="1">
                <a:solidFill>
                  <a:srgbClr val="000000"/>
                </a:solidFill>
                <a:latin typeface="Calibri"/>
                <a:cs typeface="Calibri"/>
              </a:rPr>
              <a:t>mW</a:t>
            </a:r>
            <a:r>
              <a:rPr lang="en-US" sz="2600" dirty="0">
                <a:solidFill>
                  <a:srgbClr val="000000"/>
                </a:solidFill>
                <a:latin typeface="Calibri"/>
                <a:cs typeface="Calibri"/>
              </a:rPr>
              <a:t> device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600" dirty="0">
                <a:solidFill>
                  <a:srgbClr val="000000"/>
                </a:solidFill>
                <a:latin typeface="Calibri"/>
                <a:cs typeface="Calibri"/>
              </a:rPr>
              <a:t>		5v	1kohm	works well (bright)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600" dirty="0">
                <a:solidFill>
                  <a:srgbClr val="000000"/>
                </a:solidFill>
                <a:latin typeface="Calibri"/>
                <a:cs typeface="Calibri"/>
              </a:rPr>
              <a:t>indicator </a:t>
            </a:r>
            <a:r>
              <a:rPr lang="en-US" sz="2600" dirty="0" err="1">
                <a:solidFill>
                  <a:srgbClr val="000000"/>
                </a:solidFill>
                <a:latin typeface="Calibri"/>
                <a:cs typeface="Calibri"/>
              </a:rPr>
              <a:t>led’s</a:t>
            </a:r>
            <a:r>
              <a:rPr lang="en-US" sz="2600" dirty="0">
                <a:solidFill>
                  <a:srgbClr val="000000"/>
                </a:solidFill>
                <a:latin typeface="Calibri"/>
                <a:cs typeface="Calibri"/>
              </a:rPr>
              <a:t> may be considered to be 0.5mW devices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600" dirty="0">
                <a:solidFill>
                  <a:srgbClr val="000000"/>
                </a:solidFill>
                <a:latin typeface="Calibri"/>
                <a:cs typeface="Calibri"/>
              </a:rPr>
              <a:t>		5v	10kohm	works for most… (bright enough)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dirty="0"/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1007" y="225257"/>
            <a:ext cx="1786449" cy="178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8577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progress:  Ltspice Schematic</a:t>
            </a:r>
          </a:p>
        </p:txBody>
      </p:sp>
      <p:pic>
        <p:nvPicPr>
          <p:cNvPr id="166" name="Shape 1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9" y="1823776"/>
            <a:ext cx="10515599" cy="48799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93074" y="122751"/>
            <a:ext cx="1634174" cy="17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838200" y="1103675"/>
            <a:ext cx="10515600" cy="1325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PROTOTYPE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idx="1"/>
          </p:nvPr>
        </p:nvSpPr>
        <p:spPr>
          <a:xfrm>
            <a:off x="838200" y="2714925"/>
            <a:ext cx="10515600" cy="4351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39725"/>
            <a:ext cx="6059151" cy="4544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2849" y="2939725"/>
            <a:ext cx="6059151" cy="4544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(schematic)</a:t>
            </a:r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1521" y="228146"/>
            <a:ext cx="1328850" cy="187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Content Placeholder 2" descr="Untitled.pn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350" r="-34350"/>
          <a:stretch>
            <a:fillRect/>
          </a:stretch>
        </p:blipFill>
        <p:spPr>
          <a:xfrm>
            <a:off x="120570" y="2397060"/>
            <a:ext cx="12071430" cy="4078574"/>
          </a:xfr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(BOM)</a:t>
            </a:r>
            <a:endParaRPr lang="en-US"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Shape 188"/>
          <p:cNvSpPr txBox="1">
            <a:spLocks noGrp="1"/>
          </p:cNvSpPr>
          <p:nvPr>
            <p:ph idx="1"/>
          </p:nvPr>
        </p:nvSpPr>
        <p:spPr>
          <a:xfrm>
            <a:off x="3074033" y="2327501"/>
            <a:ext cx="5235900" cy="4351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8913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1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DESCRIPTION		SOURCE	 UNITCOST 	 </a:t>
            </a:r>
            <a:r>
              <a:rPr lang="en-US" sz="1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				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extruded aluminum enclosure	custom	 $6.93 	 $6.93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fab shop v2 board shop	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oshpark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$13.20 	 $3.30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PIC16f648a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ssop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20pin	mouser	 $2.60 	 $2.60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0.5k 1206 resistor	mouser	 $0.10 	 $0.10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3.00	10k 1206 resistor	mouser	 $0.10 	 $0.30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7.00	1k 1206 resistor		mouser	 $0.10 	 $0.70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100nF 1206 capacitor	mouser	 $0.10 	 $0.10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2.00	10pf 1206 capacitor	mouser	 $0.10 	 $0.20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4.00	10uf 1206 capacitor	mouser	 $0.10 	 $0.40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2.00	1uf 1206 capacitor	mouser	 $0.10 	 $0.20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3.00	10nf capacitor		mouser	 $0.10 	 $0.30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lm386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soic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mouser	 $0.85 	 $0.85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78l05 sot89		mouser	 $0.41 	 $0.41 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(BOM)</a:t>
            </a:r>
            <a:endParaRPr lang="en-US" dirty="0"/>
          </a:p>
        </p:txBody>
      </p:sp>
      <p:sp>
        <p:nvSpPr>
          <p:cNvPr id="6" name="Shape 190"/>
          <p:cNvSpPr txBox="1"/>
          <p:nvPr/>
        </p:nvSpPr>
        <p:spPr>
          <a:xfrm>
            <a:off x="411395" y="2289726"/>
            <a:ext cx="7499300" cy="42988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8913" lvl="0" rtl="0">
              <a:lnSpc>
                <a:spcPct val="7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	DESCRIPTION			SOURCE	 UNITCOST 	 TOTAL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6 pin header			mouser	 $2.29 	 $0.57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9 volt battery			mouser	 $2.37 	 $2.37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9 volt battery clip		mouser	 $0.36 	 $0.36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2.00	5mm thru hole led		mouser	 $0.17 	 $0.34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</a:t>
            </a:r>
            <a:r>
              <a:rPr lang="en-US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piezo</a:t>
            </a: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buzzer no int. </a:t>
            </a:r>
            <a:r>
              <a:rPr lang="en-US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osc</a:t>
            </a: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		mouser	 $0.84 	 $0.84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1206 led			mouser	 $0.17 	 $0.17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pec-11 w/switch and 24detent		mouser	 $1.68 	 $1.68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on/off toggle switch		mouser	 $2.25 	 $2.25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5.00	stranded </a:t>
            </a:r>
            <a:r>
              <a:rPr lang="en-US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teflon</a:t>
            </a: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wire		mouser	 $0.53 	 $2.65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mc-306 32.768 tuning fork </a:t>
            </a:r>
            <a:r>
              <a:rPr lang="en-US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xtal</a:t>
            </a: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mouser	 $0.51 	 $0.51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</a:t>
            </a:r>
            <a:r>
              <a:rPr lang="en-US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pnp</a:t>
            </a: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transistor sot89		mouser	 $0.39 	 $0.39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</a:t>
            </a:r>
            <a:r>
              <a:rPr lang="en-US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npn</a:t>
            </a: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transistor sot23		mouser	 $0.10 	 $0.10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T14 PROTO DEV. BOARD		custom	 $76.97 	 $19.24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fab shop v1 </a:t>
            </a:r>
            <a:r>
              <a:rPr lang="en-US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pcb</a:t>
            </a: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</a:t>
            </a:r>
            <a:r>
              <a:rPr lang="en-US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oshpark</a:t>
            </a: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$13.25 	 $3.31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parts for v1 </a:t>
            </a:r>
            <a:r>
              <a:rPr lang="en-US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pcb</a:t>
            </a: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mouser	 $16.32 	 $4.08 </a:t>
            </a:r>
            <a:r>
              <a:rPr lang="en-US" sz="1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</a:p>
          <a:p>
            <a:pPr marL="228600" lvl="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</a:pPr>
            <a:endParaRPr sz="10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endParaRPr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8692922" y="3690786"/>
            <a:ext cx="2889478" cy="882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913" lv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 COST PER </a:t>
            </a: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PERSON:</a:t>
            </a:r>
          </a:p>
          <a:p>
            <a:pPr marL="8913" lv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</a:t>
            </a:r>
            <a:r>
              <a:rPr lang="en-US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55.26 </a:t>
            </a:r>
          </a:p>
        </p:txBody>
      </p:sp>
    </p:spTree>
    <p:extLst>
      <p:ext uri="{BB962C8B-B14F-4D97-AF65-F5344CB8AC3E}">
        <p14:creationId xmlns:p14="http://schemas.microsoft.com/office/powerpoint/2010/main" val="1899328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/>
              <a:t>PCB</a:t>
            </a:r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296" y="4749896"/>
            <a:ext cx="1342899" cy="18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400" y="3662734"/>
            <a:ext cx="8281326" cy="3195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2400" y="258300"/>
            <a:ext cx="8281326" cy="3175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609600" y="738688"/>
            <a:ext cx="109728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V</a:t>
            </a:r>
            <a:r>
              <a:rPr lang="en-US" dirty="0" smtClean="0"/>
              <a:t>ersion1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04" name="Shape 20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673" y="2275236"/>
            <a:ext cx="9144001" cy="4325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</a:t>
            </a:r>
            <a:endParaRPr lang="en-US"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Shape 211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 l="-24289" t="-1106" r="-45212" b="1"/>
          <a:stretch/>
        </p:blipFill>
        <p:spPr>
          <a:xfrm>
            <a:off x="4095733" y="2215035"/>
            <a:ext cx="10040886" cy="4499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1012" y="4529421"/>
            <a:ext cx="1631372" cy="199300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013276" y="3268286"/>
            <a:ext cx="3518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</a:t>
            </a:r>
            <a: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flow </a:t>
            </a:r>
            <a:r>
              <a:rPr lang="en-US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chart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IP and prior work</a:t>
            </a:r>
          </a:p>
        </p:txBody>
      </p:sp>
      <p:sp>
        <p:nvSpPr>
          <p:cNvPr id="218" name="Shape 218"/>
          <p:cNvSpPr txBox="1">
            <a:spLocks noGrp="1"/>
          </p:cNvSpPr>
          <p:nvPr>
            <p:ph idx="1"/>
          </p:nvPr>
        </p:nvSpPr>
        <p:spPr>
          <a:xfrm>
            <a:off x="609600" y="3405008"/>
            <a:ext cx="10217152" cy="326716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Obtained literature on PIC assembly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a PIC microcontroller to blink a led and interrupt it with a button</a:t>
            </a:r>
            <a:r>
              <a:rPr lang="en-US" sz="2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5175" y="175400"/>
            <a:ext cx="2686050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or Need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pace setting device to standardize timing (typically musicians) that provides visual and auditory feedback.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1486" y="3631363"/>
            <a:ext cx="3370974" cy="2545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</a:t>
            </a:r>
          </a:p>
        </p:txBody>
      </p:sp>
      <p:sp>
        <p:nvSpPr>
          <p:cNvPr id="225" name="Shape 225"/>
          <p:cNvSpPr txBox="1">
            <a:spLocks noGrp="1"/>
          </p:cNvSpPr>
          <p:nvPr>
            <p:ph idx="1"/>
          </p:nvPr>
        </p:nvSpPr>
        <p:spPr>
          <a:xfrm>
            <a:off x="838200" y="2788422"/>
            <a:ext cx="10515600" cy="3388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test plan is focused on actuators to verify mechanicals: </a:t>
            </a:r>
            <a:endParaRPr lang="en-US" sz="2800" b="0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8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800" b="0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71500" lvl="1" indent="-2286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26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oggle 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switch </a:t>
            </a:r>
            <a:r>
              <a:rPr lang="en-US" sz="26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functionality</a:t>
            </a:r>
          </a:p>
          <a:p>
            <a:pPr marL="571500" lvl="1" indent="-2286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26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oggle 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button functionality.  </a:t>
            </a:r>
          </a:p>
        </p:txBody>
      </p:sp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0225" y="365125"/>
            <a:ext cx="24955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Case 01</a:t>
            </a:r>
          </a:p>
        </p:txBody>
      </p:sp>
      <p:graphicFrame>
        <p:nvGraphicFramePr>
          <p:cNvPr id="232" name="Shape 232"/>
          <p:cNvGraphicFramePr/>
          <p:nvPr>
            <p:extLst>
              <p:ext uri="{D42A27DB-BD31-4B8C-83A1-F6EECF244321}">
                <p14:modId xmlns:p14="http://schemas.microsoft.com/office/powerpoint/2010/main" val="1154871459"/>
              </p:ext>
            </p:extLst>
          </p:nvPr>
        </p:nvGraphicFramePr>
        <p:xfrm>
          <a:off x="609600" y="1573812"/>
          <a:ext cx="10515600" cy="5091675"/>
        </p:xfrm>
        <a:graphic>
          <a:graphicData uri="http://schemas.openxmlformats.org/drawingml/2006/table">
            <a:tbl>
              <a:tblPr>
                <a:noFill/>
                <a:tableStyleId>{9DA392E2-166D-49FD-839E-1E57E6CCBEC9}</a:tableStyleId>
              </a:tblPr>
              <a:tblGrid>
                <a:gridCol w="876300"/>
                <a:gridCol w="2081200"/>
                <a:gridCol w="3559975"/>
                <a:gridCol w="1022350"/>
                <a:gridCol w="1095375"/>
                <a:gridCol w="876300"/>
                <a:gridCol w="1004100"/>
              </a:tblGrid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6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Writer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Team#14 (Kyle Johnson, Kam Robertson, Saly Hakkoum, Brian Dunn)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name: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01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on/off (toggle) switch work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Type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Black Box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Tester Information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Name of tester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Hardware Version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Version 2.0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8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Setup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 Ohm board to verify as built assembly meets requirements for system testing.</a:t>
                      </a:r>
                      <a:b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 Ensure board has 9V battery installed.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Step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Action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Expected Results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Pass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Fail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Comment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Position metronome on flat surface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Device ready for visual observation.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at initial state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 initial state, OFF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Toggle power switch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device changes state, visual indications such as lights turn on. 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in on state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turn on. 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Toggle power switch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device changes state, visual indications such as lights turn off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in off state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are off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9596075" y="698500"/>
            <a:ext cx="24955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Case 02</a:t>
            </a:r>
          </a:p>
        </p:txBody>
      </p:sp>
      <p:graphicFrame>
        <p:nvGraphicFramePr>
          <p:cNvPr id="239" name="Shape 239"/>
          <p:cNvGraphicFramePr/>
          <p:nvPr>
            <p:extLst>
              <p:ext uri="{D42A27DB-BD31-4B8C-83A1-F6EECF244321}">
                <p14:modId xmlns:p14="http://schemas.microsoft.com/office/powerpoint/2010/main" val="3202045373"/>
              </p:ext>
            </p:extLst>
          </p:nvPr>
        </p:nvGraphicFramePr>
        <p:xfrm>
          <a:off x="609600" y="1818450"/>
          <a:ext cx="10515625" cy="5039550"/>
        </p:xfrm>
        <a:graphic>
          <a:graphicData uri="http://schemas.openxmlformats.org/drawingml/2006/table">
            <a:tbl>
              <a:tblPr>
                <a:noFill/>
                <a:tableStyleId>{9DA392E2-166D-49FD-839E-1E57E6CCBEC9}</a:tableStyleId>
              </a:tblPr>
              <a:tblGrid>
                <a:gridCol w="876300"/>
                <a:gridCol w="2081225"/>
                <a:gridCol w="3559975"/>
                <a:gridCol w="1022350"/>
                <a:gridCol w="1095375"/>
                <a:gridCol w="876300"/>
                <a:gridCol w="1004100"/>
              </a:tblGrid>
              <a:tr h="403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Writer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Team#14 (Kyle Johnson, Kam Robertson, Saly Hakkoum, Brian Dunn)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name: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02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button changes function of device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Type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Black Box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Tester Information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Name of tester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Hardware Version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Version 2.0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4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Setup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 Ohm board to verify as built assembly meets requirements for system testing.</a:t>
                      </a:r>
                      <a:b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 Ensure board has 9V battery installed.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Step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Expected Results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Pass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Fail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Comment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Position metronome on flat surface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Device ready for visual observation.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at initial state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 initial state, OFF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Press power button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device changes state, visual indications such as lights turn on. 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in on state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turn on. 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Press function button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flash when button pressed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 change in function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function changes when button pressed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9309700" y="365125"/>
            <a:ext cx="24955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idx="1"/>
          </p:nvPr>
        </p:nvSpPr>
        <p:spPr>
          <a:xfrm>
            <a:off x="818266" y="3590831"/>
            <a:ext cx="10217152" cy="326716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28600" marR="0" lvl="0" indent="-2286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9600" dirty="0">
                <a:solidFill>
                  <a:srgbClr val="000000"/>
                </a:solidFill>
              </a:rPr>
              <a:t>GOOD TO GO!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18266" y="2875785"/>
            <a:ext cx="84984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6725" lvl="0" indent="-342900">
              <a:buClr>
                <a:srgbClr val="000000"/>
              </a:buClr>
              <a:buSzPct val="97058"/>
              <a:buFont typeface="Arial"/>
              <a:buChar char="•"/>
            </a:pPr>
            <a:r>
              <a:rPr lang="en" sz="2000" dirty="0" smtClean="0"/>
              <a:t>Success</a:t>
            </a:r>
            <a:r>
              <a:rPr lang="en-US" sz="2000" dirty="0" smtClean="0"/>
              <a:t>fully designed system that meets </a:t>
            </a:r>
            <a:r>
              <a:rPr lang="en" sz="2000" dirty="0" smtClean="0"/>
              <a:t>all </a:t>
            </a:r>
            <a:r>
              <a:rPr lang="en-US" sz="2000" dirty="0" smtClean="0"/>
              <a:t>practicum </a:t>
            </a:r>
            <a:r>
              <a:rPr lang="en" sz="2000" dirty="0" smtClean="0"/>
              <a:t>requirements</a:t>
            </a:r>
            <a:endParaRPr lang="en" sz="2000" dirty="0"/>
          </a:p>
          <a:p>
            <a:pPr marL="466725" lvl="0" indent="-342900">
              <a:buClr>
                <a:srgbClr val="000000"/>
              </a:buClr>
              <a:buSzPct val="97058"/>
              <a:buFont typeface="Arial"/>
              <a:buChar char="•"/>
            </a:pPr>
            <a:r>
              <a:rPr lang="en-US" sz="2000" dirty="0" smtClean="0"/>
              <a:t>Four functioning metronomes</a:t>
            </a:r>
            <a:endParaRPr lang="en" sz="2000" dirty="0"/>
          </a:p>
          <a:p>
            <a:pPr marL="466725" lvl="0" indent="-342900">
              <a:buClr>
                <a:srgbClr val="000000"/>
              </a:buClr>
              <a:buSzPct val="97058"/>
              <a:buFont typeface="Arial"/>
              <a:buChar char="•"/>
            </a:pPr>
            <a:r>
              <a:rPr lang="en-US" sz="2000" dirty="0" smtClean="0"/>
              <a:t>Metronome with different modes</a:t>
            </a:r>
            <a:endParaRPr lang="en" sz="20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Contributions</a:t>
            </a:r>
          </a:p>
        </p:txBody>
      </p:sp>
      <p:sp>
        <p:nvSpPr>
          <p:cNvPr id="252" name="Shape 252"/>
          <p:cNvSpPr txBox="1">
            <a:spLocks noGrp="1"/>
          </p:cNvSpPr>
          <p:nvPr>
            <p:ph idx="1"/>
          </p:nvPr>
        </p:nvSpPr>
        <p:spPr>
          <a:xfrm>
            <a:off x="369996" y="2340594"/>
            <a:ext cx="11212404" cy="326716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0" i="0" u="sng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Kam</a:t>
            </a:r>
            <a:r>
              <a:rPr lang="en-US" sz="2400" b="0" i="0" u="sng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Robertson: 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Project Desig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n, Prototyping, Hardware, Software and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Documentation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u="sng" dirty="0">
                <a:solidFill>
                  <a:srgbClr val="000000"/>
                </a:solidFill>
                <a:latin typeface="Calibri"/>
                <a:cs typeface="Calibri"/>
              </a:rPr>
              <a:t>Kyle Johnson: 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Project Lead/Hybrid, focus on managing:  meeting times/locations for collaboration and design review, communication, homework assignments, deadlines, presentation, project schedule, documentation (GITHUB), review hardware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designs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4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0" i="0" u="sng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Saly </a:t>
            </a:r>
            <a:r>
              <a:rPr lang="en-US" sz="2400" b="0" i="0" u="sng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Hakkoum: </a:t>
            </a:r>
            <a:r>
              <a:rPr lang="en-US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Software design, testing and verification,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documentation,</a:t>
            </a:r>
            <a:r>
              <a:rPr lang="en-US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review and feedback</a:t>
            </a:r>
          </a:p>
          <a:p>
            <a:pPr marL="0" lvl="0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None/>
            </a:pPr>
            <a:endParaRPr lang="en-US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0" i="0" u="sng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Brian Dunn: </a:t>
            </a: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Software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design, testing and verification,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documentation,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review </a:t>
            </a: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and feedback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5956" y="256649"/>
            <a:ext cx="1626243" cy="13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Motivation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idx="1"/>
          </p:nvPr>
        </p:nvSpPr>
        <p:spPr>
          <a:xfrm>
            <a:off x="838200" y="2197624"/>
            <a:ext cx="10515600" cy="4558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sng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Kam</a:t>
            </a:r>
            <a:r>
              <a:rPr lang="en-US" sz="2800" b="0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motivation in this project is to use it as a skill building exercise in the functional construction of subsystems and the effective interaction of those subsystems inside a </a:t>
            </a:r>
            <a:r>
              <a:rPr lang="en-US" sz="2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microcontroller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Kyle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 Build something useful while meeting the requirements defined by management (Mark/Andrew)</a:t>
            </a:r>
            <a:r>
              <a:rPr lang="en-US" sz="2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Saly:</a:t>
            </a:r>
            <a:r>
              <a:rPr lang="en-US" sz="2800" b="0" i="0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motivation is to get more involved in hardware design and the steps involved in the process of producing a system controlled by a microcontroller. Also taking a part in a real practicum group project.</a:t>
            </a:r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9674675" y="168787"/>
            <a:ext cx="2247900" cy="202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Lessons Learned</a:t>
            </a:r>
          </a:p>
        </p:txBody>
      </p:sp>
      <p:sp>
        <p:nvSpPr>
          <p:cNvPr id="259" name="Shape 259"/>
          <p:cNvSpPr txBox="1">
            <a:spLocks noGrp="1"/>
          </p:cNvSpPr>
          <p:nvPr>
            <p:ph idx="1"/>
          </p:nvPr>
        </p:nvSpPr>
        <p:spPr>
          <a:xfrm>
            <a:off x="609600" y="2452639"/>
            <a:ext cx="10217152" cy="35977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sng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Kam</a:t>
            </a:r>
            <a:r>
              <a:rPr lang="en-US" sz="2400" b="0" i="0" u="sng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libri"/>
                <a:cs typeface="Calibri"/>
              </a:rPr>
              <a:t>EagleCAD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, PCB fab shop process, </a:t>
            </a: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Github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, MPLAB_X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I gained a greater understanding of the behavior of </a:t>
            </a: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smd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 components as compared to larger thru-hole devices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sng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Kyle</a:t>
            </a:r>
            <a:r>
              <a:rPr lang="en-US" sz="2400" b="0" i="0" u="sng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2400" b="0" i="0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Eagle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Cad, Microsoft Project,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Gannt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Project,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Github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(including command line, only method to move/rename images). Communication was difficult in the beginning (email and team collaboration</a:t>
            </a:r>
            <a:r>
              <a:rPr lang="en-US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sng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Saly</a:t>
            </a:r>
            <a:r>
              <a:rPr lang="en-US" sz="2400" b="0" i="0" u="sng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2400" b="0" i="0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lang="en-US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earned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 team project works since it was my first real group project,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Github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PIC microcontrollers and their assembly language, and some new experience with Eagle </a:t>
            </a:r>
            <a:r>
              <a:rPr lang="en-US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Cad, PCB and system prototyping.</a:t>
            </a:r>
            <a:endParaRPr lang="en-US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0" name="Shape 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9175" y="209975"/>
            <a:ext cx="1719225" cy="189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we would have done differently</a:t>
            </a:r>
          </a:p>
        </p:txBody>
      </p:sp>
      <p:sp>
        <p:nvSpPr>
          <p:cNvPr id="266" name="Shape 26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 a test plan for rotary encoder functionality.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Incorporate digital display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Look for ways to utilize concurrent engineering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1300" y="221050"/>
            <a:ext cx="188595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PCB V2 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9366" y="2845264"/>
            <a:ext cx="8416474" cy="31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PCB V2 </a:t>
            </a:r>
          </a:p>
        </p:txBody>
      </p:sp>
      <p:pic>
        <p:nvPicPr>
          <p:cNvPr id="4" name="Shape 275"/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rcRect t="7844" b="7844"/>
          <a:stretch>
            <a:fillRect/>
          </a:stretch>
        </p:blipFill>
        <p:spPr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5510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idx="1"/>
          </p:nvPr>
        </p:nvSpPr>
        <p:spPr>
          <a:xfrm>
            <a:off x="838200" y="2552974"/>
            <a:ext cx="10515600" cy="362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Inexpensive solution to provide a pace setting device for a multitude of uses that incorporates an input mechanism to set the desired pace along with an output mechanism to confirm the desired pace.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Minimal instructions necessary beyond product description, easy to use such that a 5 year old human child can operate within 1 minute.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3812" y="248962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title"/>
          </p:nvPr>
        </p:nvSpPr>
        <p:spPr>
          <a:xfrm>
            <a:off x="838200" y="256225"/>
            <a:ext cx="10515600" cy="907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FINISHED PRODUCT</a:t>
            </a:r>
          </a:p>
        </p:txBody>
      </p:sp>
      <p:pic>
        <p:nvPicPr>
          <p:cNvPr id="282" name="Shape 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284" y="2371589"/>
            <a:ext cx="5766802" cy="4276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Shape 2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170" y="2371588"/>
            <a:ext cx="5211134" cy="4276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Questions and Answers</a:t>
            </a:r>
          </a:p>
        </p:txBody>
      </p:sp>
      <p:sp>
        <p:nvSpPr>
          <p:cNvPr id="289" name="Shape 28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 </a:t>
            </a:r>
          </a:p>
        </p:txBody>
      </p:sp>
      <p:pic>
        <p:nvPicPr>
          <p:cNvPr id="290" name="Shape 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7537" y="2080827"/>
            <a:ext cx="4276925" cy="384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266" y="3068878"/>
            <a:ext cx="10217152" cy="3267169"/>
          </a:xfrm>
        </p:spPr>
        <p:txBody>
          <a:bodyPr>
            <a:normAutofit/>
          </a:bodyPr>
          <a:lstStyle/>
          <a:p>
            <a:pPr algn="ctr"/>
            <a:r>
              <a:rPr lang="en-US" sz="9600" dirty="0" smtClean="0">
                <a:latin typeface="Calibri"/>
                <a:cs typeface="Calibri"/>
              </a:rPr>
              <a:t>Thank you!</a:t>
            </a:r>
            <a:endParaRPr lang="en-US" sz="9600" dirty="0">
              <a:latin typeface="Calibri"/>
              <a:cs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34427" y="2259545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677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Alternatives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many alternatives available in the market today: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 from google “metronome” search:  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Analog ($57),  digital ($15).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Shape 1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10200" y="4142028"/>
            <a:ext cx="2571600" cy="25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7303" y="4142028"/>
            <a:ext cx="2571600" cy="25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89554" y="3820554"/>
            <a:ext cx="1918225" cy="289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79849" y="195949"/>
            <a:ext cx="1918225" cy="191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599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Requirements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idx="1"/>
          </p:nvPr>
        </p:nvSpPr>
        <p:spPr>
          <a:xfrm>
            <a:off x="838200" y="2354959"/>
            <a:ext cx="10515600" cy="5427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practicum requirements include: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least 1 sensor {3 (rotary encoder/toggle button, toggle switch)}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least 1 actuator {3 (2x LED, 1x </a:t>
            </a:r>
            <a:r>
              <a:rPr lang="en-US" sz="259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piezo</a:t>
            </a: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)} 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least 1 digital or analog processor {1x PIC16F648A}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 to be safe.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Schematic (</a:t>
            </a:r>
            <a:r>
              <a:rPr lang="en-US" sz="259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EagleCAD</a:t>
            </a: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PCB with at least 2 layers.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Components: at least 25% surface mount {33x </a:t>
            </a:r>
            <a:r>
              <a:rPr lang="en-US" sz="259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smd</a:t>
            </a: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(89%), 4x </a:t>
            </a:r>
            <a:r>
              <a:rPr lang="en-US" sz="259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thd</a:t>
            </a: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(11%)}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Assembled by hand, be tested, works.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Documentation (live, revision controlled, collaborative documentation tools)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59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2848" y="217148"/>
            <a:ext cx="1923175" cy="192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(initial concept)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idx="1"/>
          </p:nvPr>
        </p:nvSpPr>
        <p:spPr>
          <a:xfrm>
            <a:off x="6309856" y="2506662"/>
            <a:ext cx="4865075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Initial design review:  Meets practicum specifications</a:t>
            </a:r>
          </a:p>
        </p:txBody>
      </p:sp>
      <p:pic>
        <p:nvPicPr>
          <p:cNvPr id="130" name="Shape 130"/>
          <p:cNvPicPr preferRelativeResize="0"/>
          <p:nvPr/>
        </p:nvPicPr>
        <p:blipFill rotWithShape="1">
          <a:blip r:embed="rId3">
            <a:alphaModFix amt="94000"/>
          </a:blip>
          <a:srcRect/>
          <a:stretch/>
        </p:blipFill>
        <p:spPr>
          <a:xfrm rot="5400000">
            <a:off x="724015" y="2058609"/>
            <a:ext cx="4684976" cy="4913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73950" y="149116"/>
            <a:ext cx="1934524" cy="145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SCRAMBLE FOR A PCB TEST PROJECT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3225"/>
            <a:ext cx="6224949" cy="466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4216" y="2083225"/>
            <a:ext cx="6157786" cy="46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(system clock)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idx="1"/>
          </p:nvPr>
        </p:nvSpPr>
        <p:spPr>
          <a:xfrm>
            <a:off x="609600" y="2479360"/>
            <a:ext cx="10515599" cy="4950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90252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/>
                <a:cs typeface="Calibri"/>
              </a:rPr>
              <a:t>A REAL TIME CLOCK MAKES SENSE FOR A METRONOME</a:t>
            </a:r>
            <a:r>
              <a:rPr lang="en-US" sz="2600" b="0" i="0" strike="noStrike" cap="none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600" b="0" i="0" strike="noStrike" cap="none" dirty="0" smtClean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90253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chemeClr val="tx1"/>
                </a:solidFill>
                <a:latin typeface="Calibri"/>
                <a:cs typeface="Calibri"/>
              </a:rPr>
              <a:t>Let’s </a:t>
            </a:r>
            <a:r>
              <a:rPr lang="en-US" sz="2600" dirty="0">
                <a:solidFill>
                  <a:schemeClr val="tx1"/>
                </a:solidFill>
                <a:latin typeface="Calibri"/>
                <a:cs typeface="Calibri"/>
              </a:rPr>
              <a:t>build one…. nope.</a:t>
            </a:r>
          </a:p>
          <a:p>
            <a:pPr marL="228600" marR="0" lvl="0" indent="-290253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/>
                <a:cs typeface="Calibri"/>
              </a:rPr>
              <a:t>Let’s use a 32.768 kHz </a:t>
            </a:r>
            <a:r>
              <a:rPr lang="en-US" sz="2600" dirty="0" err="1">
                <a:solidFill>
                  <a:schemeClr val="tx1"/>
                </a:solidFill>
                <a:latin typeface="Calibri"/>
                <a:cs typeface="Calibri"/>
              </a:rPr>
              <a:t>xtal</a:t>
            </a:r>
            <a:r>
              <a:rPr lang="en-US" sz="2600" dirty="0">
                <a:solidFill>
                  <a:schemeClr val="tx1"/>
                </a:solidFill>
                <a:latin typeface="Calibri"/>
                <a:cs typeface="Calibri"/>
              </a:rPr>
              <a:t> and the low power selection on the microcontroller</a:t>
            </a:r>
          </a:p>
          <a:p>
            <a:pPr marL="228600" marR="0" lvl="0" indent="-29025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/>
                <a:cs typeface="Calibri"/>
              </a:rPr>
              <a:t>Let’s use a rotary encoder to control the beats per minute.</a:t>
            </a:r>
          </a:p>
          <a:p>
            <a:pPr marL="228600" marR="0" lvl="0" indent="-29025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b="0" i="0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interrupt driven button to control/change a mode/state, interrupt driven rotary encoder with microcontroller, effective dc power regulation and distribution</a:t>
            </a:r>
          </a:p>
          <a:p>
            <a:pPr marL="228600" marR="0" lvl="0" indent="-29025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b="0" i="0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PCB design and build:  </a:t>
            </a:r>
            <a:r>
              <a:rPr lang="en-US" sz="2600" b="0" i="0" strike="noStrike" cap="none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EagleCAD</a:t>
            </a:r>
            <a:r>
              <a:rPr lang="en-US" sz="2600" b="0" i="0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has a  long and steep learning curve.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9345" y="152400"/>
            <a:ext cx="1350254" cy="15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(system audio)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idx="1"/>
          </p:nvPr>
        </p:nvSpPr>
        <p:spPr>
          <a:xfrm>
            <a:off x="609600" y="2287105"/>
            <a:ext cx="10217152" cy="32671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  <a:latin typeface="Calibri"/>
                <a:cs typeface="Calibri"/>
              </a:rPr>
              <a:t>past experience shows that audio output from integrated circuits can be weak and and some specific amplification </a:t>
            </a:r>
            <a:r>
              <a:rPr lang="en-US" sz="2000" dirty="0" err="1">
                <a:solidFill>
                  <a:srgbClr val="000000"/>
                </a:solidFill>
                <a:latin typeface="Calibri"/>
                <a:cs typeface="Calibri"/>
              </a:rPr>
              <a:t>iis</a:t>
            </a:r>
            <a:r>
              <a:rPr lang="en-US" sz="2000" dirty="0">
                <a:solidFill>
                  <a:srgbClr val="000000"/>
                </a:solidFill>
                <a:latin typeface="Calibri"/>
                <a:cs typeface="Calibri"/>
              </a:rPr>
              <a:t> necessary for strong audio.</a:t>
            </a:r>
          </a:p>
          <a:p>
            <a:pPr marL="228600" marR="0" lvl="0" indent="-63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  <a:cs typeface="Calibri"/>
              </a:rPr>
              <a:t>choose audio generator</a:t>
            </a:r>
          </a:p>
          <a:p>
            <a: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dirty="0" err="1">
                <a:solidFill>
                  <a:srgbClr val="000000"/>
                </a:solidFill>
                <a:latin typeface="Calibri"/>
                <a:cs typeface="Calibri"/>
              </a:rPr>
              <a:t>Piezo</a:t>
            </a: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 buzzer is inexpensive, commonly available</a:t>
            </a:r>
          </a:p>
          <a:p>
            <a:pPr marL="228600" marR="0" lvl="0" indent="-63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  <a:cs typeface="Calibri"/>
              </a:rPr>
              <a:t>choose </a:t>
            </a:r>
            <a:r>
              <a:rPr lang="en-US" sz="2000" dirty="0" err="1">
                <a:solidFill>
                  <a:srgbClr val="000000"/>
                </a:solidFill>
                <a:latin typeface="Calibri"/>
                <a:cs typeface="Calibri"/>
              </a:rPr>
              <a:t>opamp</a:t>
            </a:r>
            <a:r>
              <a:rPr lang="en-US" sz="2000" dirty="0">
                <a:solidFill>
                  <a:srgbClr val="000000"/>
                </a:solidFill>
                <a:latin typeface="Calibri"/>
                <a:cs typeface="Calibri"/>
              </a:rPr>
              <a:t> to drive the audio generator</a:t>
            </a:r>
          </a:p>
          <a:p>
            <a: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LM386 is inexpensive, commonly, and task specific</a:t>
            </a:r>
          </a:p>
          <a:p>
            <a:pPr marR="0" lvl="0" indent="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  <a:cs typeface="Calibri"/>
              </a:rPr>
              <a:t>choose the pin on the microcontroller</a:t>
            </a:r>
          </a:p>
          <a:p>
            <a: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PWM is available.  Let’s use it.</a:t>
            </a:r>
          </a:p>
          <a:p>
            <a:pPr marR="0" lvl="0" indent="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  <a:cs typeface="Calibri"/>
              </a:rPr>
              <a:t>breadboard it, test, change as necessary, prototype, add to </a:t>
            </a:r>
            <a:r>
              <a:rPr lang="en-US" sz="2000" dirty="0" err="1">
                <a:solidFill>
                  <a:srgbClr val="000000"/>
                </a:solidFill>
                <a:latin typeface="Calibri"/>
                <a:cs typeface="Calibri"/>
              </a:rPr>
              <a:t>pcb</a:t>
            </a:r>
            <a:r>
              <a:rPr lang="en-US" sz="2000" dirty="0">
                <a:solidFill>
                  <a:srgbClr val="000000"/>
                </a:solidFill>
                <a:latin typeface="Calibri"/>
                <a:cs typeface="Calibri"/>
              </a:rPr>
              <a:t> schematic and board</a:t>
            </a:r>
          </a:p>
          <a:p>
            <a:pPr marR="0" lvl="0" indent="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  <a:cs typeface="Calibri"/>
              </a:rPr>
              <a:t>Find out at the end that chip capacitors are just not the same</a:t>
            </a:r>
          </a:p>
          <a:p>
            <a: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 a </a:t>
            </a:r>
            <a:r>
              <a:rPr lang="en-US" dirty="0" err="1">
                <a:solidFill>
                  <a:srgbClr val="000000"/>
                </a:solidFill>
                <a:latin typeface="Calibri"/>
                <a:cs typeface="Calibri"/>
              </a:rPr>
              <a:t>piezo</a:t>
            </a: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 counts as the dc blocking cap.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latin typeface="Calibri"/>
              <a:cs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latin typeface="Calibri"/>
              <a:cs typeface="Calibri"/>
            </a:endParaRPr>
          </a:p>
          <a:p>
            <a:pPr marL="228600" marR="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8873" y="141773"/>
            <a:ext cx="1846974" cy="184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Genesis">
  <a:themeElements>
    <a:clrScheme name="Genesis">
      <a:dk1>
        <a:sysClr val="windowText" lastClr="000000"/>
      </a:dk1>
      <a:lt1>
        <a:sysClr val="window" lastClr="FFFFFF"/>
      </a:lt1>
      <a:dk2>
        <a:srgbClr val="465466"/>
      </a:dk2>
      <a:lt2>
        <a:srgbClr val="BBD7F8"/>
      </a:lt2>
      <a:accent1>
        <a:srgbClr val="80B606"/>
      </a:accent1>
      <a:accent2>
        <a:srgbClr val="E29F1D"/>
      </a:accent2>
      <a:accent3>
        <a:srgbClr val="2397E2"/>
      </a:accent3>
      <a:accent4>
        <a:srgbClr val="35ACA2"/>
      </a:accent4>
      <a:accent5>
        <a:srgbClr val="5430BB"/>
      </a:accent5>
      <a:accent6>
        <a:srgbClr val="8D34E0"/>
      </a:accent6>
      <a:hlink>
        <a:srgbClr val="00B0F0"/>
      </a:hlink>
      <a:folHlink>
        <a:srgbClr val="0070C0"/>
      </a:folHlink>
    </a:clrScheme>
    <a:fontScheme name="Genesis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Genesis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00000"/>
                <a:greenMod val="110000"/>
              </a:schemeClr>
            </a:gs>
            <a:gs pos="75000">
              <a:schemeClr val="phClr">
                <a:tint val="40000"/>
                <a:satMod val="150000"/>
                <a:redMod val="100000"/>
                <a:blueMod val="100000"/>
              </a:schemeClr>
            </a:gs>
            <a:gs pos="100000">
              <a:schemeClr val="phClr">
                <a:tint val="60000"/>
                <a:satMod val="120000"/>
                <a:redMod val="100000"/>
                <a:blueMod val="100000"/>
              </a:schemeClr>
            </a:gs>
          </a:gsLst>
          <a:path path="circle">
            <a:fillToRect l="25000" t="25000" r="5000" b="5000"/>
          </a:path>
        </a:gradFill>
        <a:gradFill rotWithShape="1">
          <a:gsLst>
            <a:gs pos="0">
              <a:schemeClr val="phClr">
                <a:tint val="50000"/>
                <a:shade val="100000"/>
                <a:alpha val="100000"/>
                <a:satMod val="150000"/>
              </a:schemeClr>
            </a:gs>
            <a:gs pos="40000">
              <a:schemeClr val="phClr">
                <a:tint val="70000"/>
                <a:shade val="100000"/>
                <a:alpha val="100000"/>
                <a:satMod val="150000"/>
              </a:schemeClr>
            </a:gs>
            <a:gs pos="100000">
              <a:schemeClr val="phClr">
                <a:shade val="90000"/>
                <a:satMod val="11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11400000" sx="102000" sy="101000" algn="tl" rotWithShape="0">
              <a:srgbClr val="000000">
                <a:alpha val="35000"/>
              </a:srgbClr>
            </a:outerShdw>
          </a:effectLst>
          <a:scene3d>
            <a:camera prst="perspectiveFront" fov="4800000"/>
            <a:lightRig rig="morning" dir="tl"/>
          </a:scene3d>
          <a:sp3d prstMaterial="softmetal">
            <a:bevelT w="0" h="0"/>
          </a:sp3d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reflection blurRad="101600" stA="40000" endPos="50000" dist="63500" dir="5400000" fadeDir="7200000" sy="-100000" kx="300000" rotWithShape="0"/>
          </a:effectLst>
          <a:scene3d>
            <a:camera prst="orthographicFront">
              <a:rot lat="0" lon="0" rev="0"/>
            </a:camera>
            <a:lightRig rig="chilly" dir="tr">
              <a:rot lat="0" lon="0" rev="1200000"/>
            </a:lightRig>
          </a:scene3d>
          <a:sp3d prstMaterial="plastic">
            <a:bevelT w="0" h="0"/>
          </a:sp3d>
        </a:effectStyle>
      </a:effectStyleLst>
      <a:bgFillStyleLst>
        <a:blipFill rotWithShape="1">
          <a:blip xmlns:r="http://schemas.openxmlformats.org/officeDocument/2006/relationships" r:embed="rId1"/>
          <a:stretch/>
        </a:blipFill>
        <a:blipFill rotWithShape="1">
          <a:blip xmlns:r="http://schemas.openxmlformats.org/officeDocument/2006/relationships" r:embed="rId2"/>
          <a:stretch/>
        </a:blipFill>
        <a:blipFill rotWithShape="1">
          <a:blip xmlns:r="http://schemas.openxmlformats.org/officeDocument/2006/relationships" r:embed="rId3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Genesis.thmx</Template>
  <TotalTime>38</TotalTime>
  <Words>1192</Words>
  <Application>Microsoft Macintosh PowerPoint</Application>
  <PresentationFormat>Custom</PresentationFormat>
  <Paragraphs>285</Paragraphs>
  <Slides>32</Slides>
  <Notes>29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Genesis</vt:lpstr>
      <vt:lpstr>ECE411 Practicum Project Presentation Team#14 </vt:lpstr>
      <vt:lpstr>Problem or Need</vt:lpstr>
      <vt:lpstr>Objective</vt:lpstr>
      <vt:lpstr>Alternatives</vt:lpstr>
      <vt:lpstr>Requirements</vt:lpstr>
      <vt:lpstr>Design (initial concept)</vt:lpstr>
      <vt:lpstr>SCRAMBLE FOR A PCB TEST PROJECT</vt:lpstr>
      <vt:lpstr>Approach (system clock)</vt:lpstr>
      <vt:lpstr>Approach (system audio)</vt:lpstr>
      <vt:lpstr>Approach (system visual)</vt:lpstr>
      <vt:lpstr>Design progress:  Ltspice Schematic</vt:lpstr>
      <vt:lpstr>PROTOTYPE</vt:lpstr>
      <vt:lpstr>Implementation (schematic)</vt:lpstr>
      <vt:lpstr>Implementation (BOM)</vt:lpstr>
      <vt:lpstr>Implementation (BOM)</vt:lpstr>
      <vt:lpstr>PCB</vt:lpstr>
      <vt:lpstr>Version1 </vt:lpstr>
      <vt:lpstr>Design</vt:lpstr>
      <vt:lpstr>IP and prior work</vt:lpstr>
      <vt:lpstr>Testing</vt:lpstr>
      <vt:lpstr>Test Case 01</vt:lpstr>
      <vt:lpstr>Test Case 02</vt:lpstr>
      <vt:lpstr>Results</vt:lpstr>
      <vt:lpstr>Contributions</vt:lpstr>
      <vt:lpstr>Motivation</vt:lpstr>
      <vt:lpstr>Lessons Learned</vt:lpstr>
      <vt:lpstr>What we would have done differently</vt:lpstr>
      <vt:lpstr>PCB V2 </vt:lpstr>
      <vt:lpstr>PCB V2 </vt:lpstr>
      <vt:lpstr>FINISHED PRODUCT</vt:lpstr>
      <vt:lpstr>Questions and Answers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ECE411 Practicum Project Presentation Team#14 </dc:title>
  <cp:lastModifiedBy>أخز ُاث أعهميثق</cp:lastModifiedBy>
  <cp:revision>5</cp:revision>
  <dcterms:modified xsi:type="dcterms:W3CDTF">2016-12-08T05:45:08Z</dcterms:modified>
</cp:coreProperties>
</file>